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embeddedFontLst>
    <p:embeddedFont>
      <p:font typeface="Spectral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pos="7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C53"/>
    <a:srgbClr val="F9F3EF"/>
    <a:srgbClr val="456882"/>
    <a:srgbClr val="D2C1B6"/>
    <a:srgbClr val="263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6" autoAdjust="0"/>
    <p:restoredTop sz="96283" autoAdjust="0"/>
  </p:normalViewPr>
  <p:slideViewPr>
    <p:cSldViewPr snapToGrid="0">
      <p:cViewPr varScale="1">
        <p:scale>
          <a:sx n="84" d="100"/>
          <a:sy n="84" d="100"/>
        </p:scale>
        <p:origin x="822" y="96"/>
      </p:cViewPr>
      <p:guideLst>
        <p:guide orient="horz" pos="3888"/>
        <p:guide pos="384"/>
        <p:guide orient="horz" pos="432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49E5A-BE3E-4093-9584-0237489F953D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F6846-F725-47F2-B451-96A5D1CD4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02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D57B-5CA4-AD3E-6C8C-A4E822A8F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61A2B-66FB-89C9-5E7B-29F5FF2EC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E9D79-7296-A7B0-E60F-6772B1EC6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D6F70-20C1-DE37-458E-A10833ABB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8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64136-1B2D-822F-329E-A631DC944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2F1AC5-BA7F-C2F4-F57D-81B1E9EB0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60E209-B347-6B6F-8C86-9AD68A305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1237A-6579-E510-47FC-2AB961B22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1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A979D-D106-0620-199E-166084798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B70E1-01E8-E947-EDE3-A026354D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E3943-1B1C-8970-5431-60C31EFC6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71E0C-0CC9-EB48-67AB-BF5BAF4AD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45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9399C-0A39-9DBF-265F-80EDE4AE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41558-558C-B713-9152-831771A0E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CC539-D6FA-6323-6AA8-735A982BE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92461-584F-61C5-BB81-6FF8AA0BC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04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88859-3195-0590-47C7-CB9EE201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E90E3-89A6-B866-6A4D-649FC5DB7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5384E-2DE5-E721-8D25-4B1A47228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51E0B-E606-50F8-FD77-6F528BF74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85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3AC3-13B0-1340-9335-05EB1B202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2AC33-E848-1EAB-EA27-85DB5044B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AF9E4-2019-DFE1-7C4F-832212B8E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1D5FF-92AC-659F-1618-FB0626770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EEBC0-6E5A-95A6-8EA9-EEBD3F5F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93BFF0-9A12-B2F5-3B54-B9AF19F46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46CF0-FAAA-6F72-8C68-CE5C3DCAA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0161F-1EE2-270D-2B8F-B2F15336C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60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52847-CFE8-29A7-C495-D833FB3E4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D8FE20-8180-F2D5-F99E-A52163400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FC61A-DDD9-A7C4-8320-95B3F633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81AA9-ED52-D77B-2E65-42E15F3716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F6846-F725-47F2-B451-96A5D1CD43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67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6FDF-EF6D-1D6F-4307-EB9A6900D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14CEF-8849-3766-CE62-A94DC54B1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FA942-1040-0436-9DC4-A48DD35C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49A3F-4FA6-7B3D-A633-BE051055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32F1-4E53-F7D4-D96C-DF2F4405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0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7CFA-C11E-AF36-14D1-701DAC0E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A620D-AD4F-F328-4EAA-50484AF8D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F6DDD-014B-1D62-9074-F9BD398B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48933-3835-A074-9922-9DB165F3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6BCB1-E06A-0B92-0844-5E321AC7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0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F77B5-3265-D356-92C7-82B343011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4D431-2D3F-4CA1-FCB8-EC9B7DC68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A76B-5ED5-A23E-1752-B4BEF384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C5265-DA95-B84A-4D05-CB230239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8D8C3-5B82-04F2-72A3-3C65050A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9244-2DC2-DE4F-1929-80774C7C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6C8F-9236-EEF9-FEE9-39992F45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33D33-4669-FE36-86F1-75F653AA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2DB8B-8242-91C9-E7E8-CF1EC31A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380F3-2F57-EAE8-3FCE-E791515A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8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321F-4671-2FE3-3674-794DFB3E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FF612-CC29-CD3C-0F03-BA00EB95C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D3C4D-A43E-4432-C4B6-0531E23C7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4F4EA-49E3-8327-72BF-C73ABE3EA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A4598-1321-842D-21A2-2F50842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93A1-41EB-C90D-A131-FD31AA76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95C9A-00F2-B343-938F-413F134A3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C5039-E27B-B5D9-7814-33FBDCC92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A0010-805B-8CCD-DE92-D3F7B6D7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D7E8C-63ED-4494-66A2-FDA9AEFE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68FD4-CEED-AE4E-B1B5-C610BFF4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3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AE2E-9659-208F-AAAF-69FFD6AB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D4B70-1538-ABC0-34F1-BB5279BF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F5A91-9479-94FF-30B7-E90F374F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DEC62-458F-8371-C119-EC312075D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F5893-9659-1560-5F47-D70A56658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FD307-39D9-D2BB-9F85-FA55B052F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830A7-4545-41CB-AD4A-89A85C4B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E163F7-D32C-3034-C019-8F5DBCA1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8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498B-D64E-1C63-A7E6-3531324C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D2A61-3F9A-562D-0B0D-754E3770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B2E3-4C23-8298-E05A-8A40D8F50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720AE-9E89-8A0D-85B8-AC20C66E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5A0EB-333B-5CA4-58BD-9BD79FCD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0B94A-450B-53FA-1AF5-D24699EC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BEF5-C250-4565-7465-D012D610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1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124A-87BA-7DDC-F888-A4D25D0F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DF3E-F56C-705F-C805-582C77AD8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CB1CB-F0E5-C334-C74A-AD2A3B2E9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67B59-68F2-244F-BAC7-B68A50E33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7EECC-ACCB-B2A1-5C27-C69F5710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880BF-4983-A360-19C9-EED6FE4B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4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93ABA-0AE9-9438-DB1C-453BD228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F57A3-6A87-4D2A-A7F6-FCDC91F5F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07A75-FD4D-A051-5D0D-D20E16C40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F5661-AAC0-C624-4DBC-1E871877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6B7DE-7FCD-261B-642F-D42EA969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05AB1-8F8D-345D-7F1A-6B016FBB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2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267F4-24B9-F338-CC16-76525286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A105E-59BF-A239-BE41-035258069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7DE0E-9B9A-BE32-3AE3-D31BDACD7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C4DFBA-38F4-4E8B-9715-5D6D266D0B89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5E7E0-9775-ABFF-27B7-2B8CD0B77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F3ABB-E02E-BE8B-62CD-0DB3AAE30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FF4C8A-CE81-4589-BE3C-29D502D9C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2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Low view of tall buildings&#10;&#10;AI-generated content may be incorrect.">
            <a:extLst>
              <a:ext uri="{FF2B5EF4-FFF2-40B4-BE49-F238E27FC236}">
                <a16:creationId xmlns:a16="http://schemas.microsoft.com/office/drawing/2014/main" id="{61EC7BAB-A397-ED88-1A37-0588AED36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4264"/>
            <a:ext cx="6096003" cy="4064002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5CFC90C-F4B7-4738-814E-52DCAB12ABE4}"/>
              </a:ext>
            </a:extLst>
          </p:cNvPr>
          <p:cNvSpPr/>
          <p:nvPr/>
        </p:nvSpPr>
        <p:spPr>
          <a:xfrm rot="5400000">
            <a:off x="1643814" y="-1643819"/>
            <a:ext cx="8904367" cy="12192000"/>
          </a:xfrm>
          <a:custGeom>
            <a:avLst/>
            <a:gdLst>
              <a:gd name="connsiteX0" fmla="*/ 6858000 w 8904367"/>
              <a:gd name="connsiteY0" fmla="*/ 1508873 h 12192000"/>
              <a:gd name="connsiteX1" fmla="*/ 6858000 w 8904367"/>
              <a:gd name="connsiteY1" fmla="*/ 207013 h 12192000"/>
              <a:gd name="connsiteX2" fmla="*/ 7656095 w 8904367"/>
              <a:gd name="connsiteY2" fmla="*/ 207013 h 12192000"/>
              <a:gd name="connsiteX3" fmla="*/ 8307025 w 8904367"/>
              <a:gd name="connsiteY3" fmla="*/ 857943 h 12192000"/>
              <a:gd name="connsiteX4" fmla="*/ 7656095 w 8904367"/>
              <a:gd name="connsiteY4" fmla="*/ 1508873 h 12192000"/>
              <a:gd name="connsiteX5" fmla="*/ 6858000 w 8904367"/>
              <a:gd name="connsiteY5" fmla="*/ 3018829 h 12192000"/>
              <a:gd name="connsiteX6" fmla="*/ 6858000 w 8904367"/>
              <a:gd name="connsiteY6" fmla="*/ 1716969 h 12192000"/>
              <a:gd name="connsiteX7" fmla="*/ 8170163 w 8904367"/>
              <a:gd name="connsiteY7" fmla="*/ 1716969 h 12192000"/>
              <a:gd name="connsiteX8" fmla="*/ 8821093 w 8904367"/>
              <a:gd name="connsiteY8" fmla="*/ 2367899 h 12192000"/>
              <a:gd name="connsiteX9" fmla="*/ 8170163 w 8904367"/>
              <a:gd name="connsiteY9" fmla="*/ 3018829 h 12192000"/>
              <a:gd name="connsiteX10" fmla="*/ 6858000 w 8904367"/>
              <a:gd name="connsiteY10" fmla="*/ 4540777 h 12192000"/>
              <a:gd name="connsiteX11" fmla="*/ 6858000 w 8904367"/>
              <a:gd name="connsiteY11" fmla="*/ 3238917 h 12192000"/>
              <a:gd name="connsiteX12" fmla="*/ 7739369 w 8904367"/>
              <a:gd name="connsiteY12" fmla="*/ 3238917 h 12192000"/>
              <a:gd name="connsiteX13" fmla="*/ 8390299 w 8904367"/>
              <a:gd name="connsiteY13" fmla="*/ 3889847 h 12192000"/>
              <a:gd name="connsiteX14" fmla="*/ 7739369 w 8904367"/>
              <a:gd name="connsiteY14" fmla="*/ 4540777 h 12192000"/>
              <a:gd name="connsiteX15" fmla="*/ 6857999 w 8904367"/>
              <a:gd name="connsiteY15" fmla="*/ 6050734 h 12192000"/>
              <a:gd name="connsiteX16" fmla="*/ 6857999 w 8904367"/>
              <a:gd name="connsiteY16" fmla="*/ 4748874 h 12192000"/>
              <a:gd name="connsiteX17" fmla="*/ 8253437 w 8904367"/>
              <a:gd name="connsiteY17" fmla="*/ 4748874 h 12192000"/>
              <a:gd name="connsiteX18" fmla="*/ 8904367 w 8904367"/>
              <a:gd name="connsiteY18" fmla="*/ 5399804 h 12192000"/>
              <a:gd name="connsiteX19" fmla="*/ 8253437 w 8904367"/>
              <a:gd name="connsiteY19" fmla="*/ 6050734 h 12192000"/>
              <a:gd name="connsiteX20" fmla="*/ 0 w 8904367"/>
              <a:gd name="connsiteY20" fmla="*/ 12192000 h 12192000"/>
              <a:gd name="connsiteX21" fmla="*/ 0 w 8904367"/>
              <a:gd name="connsiteY21" fmla="*/ 0 h 12192000"/>
              <a:gd name="connsiteX22" fmla="*/ 6858000 w 8904367"/>
              <a:gd name="connsiteY22" fmla="*/ 0 h 12192000"/>
              <a:gd name="connsiteX23" fmla="*/ 6858000 w 8904367"/>
              <a:gd name="connsiteY23" fmla="*/ 207013 h 12192000"/>
              <a:gd name="connsiteX24" fmla="*/ 4812130 w 8904367"/>
              <a:gd name="connsiteY24" fmla="*/ 207013 h 12192000"/>
              <a:gd name="connsiteX25" fmla="*/ 4161200 w 8904367"/>
              <a:gd name="connsiteY25" fmla="*/ 857943 h 12192000"/>
              <a:gd name="connsiteX26" fmla="*/ 4812130 w 8904367"/>
              <a:gd name="connsiteY26" fmla="*/ 1508873 h 12192000"/>
              <a:gd name="connsiteX27" fmla="*/ 6858000 w 8904367"/>
              <a:gd name="connsiteY27" fmla="*/ 1508873 h 12192000"/>
              <a:gd name="connsiteX28" fmla="*/ 6858000 w 8904367"/>
              <a:gd name="connsiteY28" fmla="*/ 1716969 h 12192000"/>
              <a:gd name="connsiteX29" fmla="*/ 5326198 w 8904367"/>
              <a:gd name="connsiteY29" fmla="*/ 1716969 h 12192000"/>
              <a:gd name="connsiteX30" fmla="*/ 4675268 w 8904367"/>
              <a:gd name="connsiteY30" fmla="*/ 2367899 h 12192000"/>
              <a:gd name="connsiteX31" fmla="*/ 5326198 w 8904367"/>
              <a:gd name="connsiteY31" fmla="*/ 3018829 h 12192000"/>
              <a:gd name="connsiteX32" fmla="*/ 6858000 w 8904367"/>
              <a:gd name="connsiteY32" fmla="*/ 3018829 h 12192000"/>
              <a:gd name="connsiteX33" fmla="*/ 6858000 w 8904367"/>
              <a:gd name="connsiteY33" fmla="*/ 3238917 h 12192000"/>
              <a:gd name="connsiteX34" fmla="*/ 4895404 w 8904367"/>
              <a:gd name="connsiteY34" fmla="*/ 3238917 h 12192000"/>
              <a:gd name="connsiteX35" fmla="*/ 4244474 w 8904367"/>
              <a:gd name="connsiteY35" fmla="*/ 3889847 h 12192000"/>
              <a:gd name="connsiteX36" fmla="*/ 4895404 w 8904367"/>
              <a:gd name="connsiteY36" fmla="*/ 4540777 h 12192000"/>
              <a:gd name="connsiteX37" fmla="*/ 6858000 w 8904367"/>
              <a:gd name="connsiteY37" fmla="*/ 4540777 h 12192000"/>
              <a:gd name="connsiteX38" fmla="*/ 6857999 w 8904367"/>
              <a:gd name="connsiteY38" fmla="*/ 4748874 h 12192000"/>
              <a:gd name="connsiteX39" fmla="*/ 5409472 w 8904367"/>
              <a:gd name="connsiteY39" fmla="*/ 4748874 h 12192000"/>
              <a:gd name="connsiteX40" fmla="*/ 4758542 w 8904367"/>
              <a:gd name="connsiteY40" fmla="*/ 5399804 h 12192000"/>
              <a:gd name="connsiteX41" fmla="*/ 5409472 w 8904367"/>
              <a:gd name="connsiteY41" fmla="*/ 6050734 h 12192000"/>
              <a:gd name="connsiteX42" fmla="*/ 6857999 w 8904367"/>
              <a:gd name="connsiteY42" fmla="*/ 6050734 h 12192000"/>
              <a:gd name="connsiteX43" fmla="*/ 6857999 w 8904367"/>
              <a:gd name="connsiteY4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904367" h="12192000">
                <a:moveTo>
                  <a:pt x="6858000" y="1508873"/>
                </a:moveTo>
                <a:lnTo>
                  <a:pt x="6858000" y="207013"/>
                </a:lnTo>
                <a:lnTo>
                  <a:pt x="7656095" y="207013"/>
                </a:lnTo>
                <a:cubicBezTo>
                  <a:pt x="8015594" y="207013"/>
                  <a:pt x="8307025" y="498443"/>
                  <a:pt x="8307025" y="857943"/>
                </a:cubicBezTo>
                <a:cubicBezTo>
                  <a:pt x="8307025" y="1217441"/>
                  <a:pt x="8015594" y="1508873"/>
                  <a:pt x="7656095" y="1508873"/>
                </a:cubicBezTo>
                <a:close/>
                <a:moveTo>
                  <a:pt x="6858000" y="3018829"/>
                </a:moveTo>
                <a:lnTo>
                  <a:pt x="6858000" y="1716969"/>
                </a:lnTo>
                <a:lnTo>
                  <a:pt x="8170163" y="1716969"/>
                </a:lnTo>
                <a:cubicBezTo>
                  <a:pt x="8529661" y="1716969"/>
                  <a:pt x="8821093" y="2008401"/>
                  <a:pt x="8821093" y="2367899"/>
                </a:cubicBezTo>
                <a:cubicBezTo>
                  <a:pt x="8821093" y="2727399"/>
                  <a:pt x="8529661" y="3018829"/>
                  <a:pt x="8170163" y="3018829"/>
                </a:cubicBezTo>
                <a:close/>
                <a:moveTo>
                  <a:pt x="6858000" y="4540777"/>
                </a:moveTo>
                <a:lnTo>
                  <a:pt x="6858000" y="3238917"/>
                </a:lnTo>
                <a:lnTo>
                  <a:pt x="7739369" y="3238917"/>
                </a:lnTo>
                <a:cubicBezTo>
                  <a:pt x="8098868" y="3238917"/>
                  <a:pt x="8390299" y="3530349"/>
                  <a:pt x="8390299" y="3889847"/>
                </a:cubicBezTo>
                <a:cubicBezTo>
                  <a:pt x="8390299" y="4249346"/>
                  <a:pt x="8098868" y="4540777"/>
                  <a:pt x="7739369" y="4540777"/>
                </a:cubicBezTo>
                <a:close/>
                <a:moveTo>
                  <a:pt x="6857999" y="6050734"/>
                </a:moveTo>
                <a:lnTo>
                  <a:pt x="6857999" y="4748874"/>
                </a:lnTo>
                <a:lnTo>
                  <a:pt x="8253437" y="4748874"/>
                </a:lnTo>
                <a:cubicBezTo>
                  <a:pt x="8612935" y="4748874"/>
                  <a:pt x="8904367" y="5040305"/>
                  <a:pt x="8904367" y="5399804"/>
                </a:cubicBezTo>
                <a:cubicBezTo>
                  <a:pt x="8904367" y="5759303"/>
                  <a:pt x="8612935" y="6050734"/>
                  <a:pt x="8253437" y="6050734"/>
                </a:cubicBezTo>
                <a:close/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207013"/>
                </a:lnTo>
                <a:lnTo>
                  <a:pt x="4812130" y="207013"/>
                </a:lnTo>
                <a:cubicBezTo>
                  <a:pt x="4452631" y="207013"/>
                  <a:pt x="4161200" y="498443"/>
                  <a:pt x="4161200" y="857943"/>
                </a:cubicBezTo>
                <a:cubicBezTo>
                  <a:pt x="4161200" y="1217441"/>
                  <a:pt x="4452631" y="1508873"/>
                  <a:pt x="4812130" y="1508873"/>
                </a:cubicBezTo>
                <a:lnTo>
                  <a:pt x="6858000" y="1508873"/>
                </a:lnTo>
                <a:lnTo>
                  <a:pt x="6858000" y="1716969"/>
                </a:lnTo>
                <a:lnTo>
                  <a:pt x="5326198" y="1716969"/>
                </a:lnTo>
                <a:cubicBezTo>
                  <a:pt x="4966699" y="1716969"/>
                  <a:pt x="4675268" y="2008401"/>
                  <a:pt x="4675268" y="2367899"/>
                </a:cubicBezTo>
                <a:cubicBezTo>
                  <a:pt x="4675268" y="2727399"/>
                  <a:pt x="4966699" y="3018829"/>
                  <a:pt x="5326198" y="3018829"/>
                </a:cubicBezTo>
                <a:lnTo>
                  <a:pt x="6858000" y="3018829"/>
                </a:lnTo>
                <a:lnTo>
                  <a:pt x="6858000" y="3238917"/>
                </a:lnTo>
                <a:lnTo>
                  <a:pt x="4895404" y="3238917"/>
                </a:lnTo>
                <a:cubicBezTo>
                  <a:pt x="4535905" y="3238917"/>
                  <a:pt x="4244474" y="3530349"/>
                  <a:pt x="4244474" y="3889847"/>
                </a:cubicBezTo>
                <a:cubicBezTo>
                  <a:pt x="4244474" y="4249346"/>
                  <a:pt x="4535905" y="4540777"/>
                  <a:pt x="4895404" y="4540777"/>
                </a:cubicBezTo>
                <a:lnTo>
                  <a:pt x="6858000" y="4540777"/>
                </a:lnTo>
                <a:lnTo>
                  <a:pt x="6857999" y="4748874"/>
                </a:lnTo>
                <a:lnTo>
                  <a:pt x="5409472" y="4748874"/>
                </a:lnTo>
                <a:cubicBezTo>
                  <a:pt x="5049973" y="4748874"/>
                  <a:pt x="4758542" y="5040305"/>
                  <a:pt x="4758542" y="5399804"/>
                </a:cubicBezTo>
                <a:cubicBezTo>
                  <a:pt x="4758542" y="5759303"/>
                  <a:pt x="5049973" y="6050734"/>
                  <a:pt x="5409472" y="6050734"/>
                </a:cubicBezTo>
                <a:lnTo>
                  <a:pt x="6857999" y="6050734"/>
                </a:lnTo>
                <a:lnTo>
                  <a:pt x="6857999" y="12192000"/>
                </a:lnTo>
                <a:close/>
              </a:path>
            </a:pathLst>
          </a:custGeom>
          <a:solidFill>
            <a:srgbClr val="F9F3EF"/>
          </a:solidFill>
          <a:ln w="12700" cap="rnd" cmpd="dbl">
            <a:gradFill>
              <a:gsLst>
                <a:gs pos="0">
                  <a:srgbClr val="D2C1B6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71AEE-CB03-FBA2-0BB6-7A9295DA1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790" y="2716040"/>
            <a:ext cx="9892420" cy="77735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1B3C53"/>
                </a:solidFill>
                <a:latin typeface="Spectral" pitchFamily="2" charset="0"/>
              </a:rPr>
              <a:t>Safeguarding Government Data in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026FE-958F-CDF8-684B-52CE8DED0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492" y="3493396"/>
            <a:ext cx="10671016" cy="300006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1B3C53"/>
                </a:solidFill>
                <a:latin typeface="Spectral" pitchFamily="2" charset="0"/>
              </a:rPr>
              <a:t>A Framework for Protecting Cloud Systems with SSAE 16 Type II, ISO 27001 &amp; Major Cloud Providers.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268A31-528C-17AF-36A9-C6C7ED3CA212}"/>
              </a:ext>
            </a:extLst>
          </p:cNvPr>
          <p:cNvCxnSpPr>
            <a:cxnSpLocks/>
          </p:cNvCxnSpPr>
          <p:nvPr/>
        </p:nvCxnSpPr>
        <p:spPr>
          <a:xfrm>
            <a:off x="1240325" y="3426737"/>
            <a:ext cx="9801885" cy="0"/>
          </a:xfrm>
          <a:prstGeom prst="line">
            <a:avLst/>
          </a:prstGeom>
          <a:ln>
            <a:solidFill>
              <a:srgbClr val="1B3C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66DF3957-C10C-0A39-4503-BB46DCD4E4AB}"/>
              </a:ext>
            </a:extLst>
          </p:cNvPr>
          <p:cNvSpPr txBox="1">
            <a:spLocks/>
          </p:cNvSpPr>
          <p:nvPr/>
        </p:nvSpPr>
        <p:spPr>
          <a:xfrm>
            <a:off x="1149790" y="5427571"/>
            <a:ext cx="2426053" cy="781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1B3C53"/>
                </a:solidFill>
                <a:latin typeface="Spectral" pitchFamily="2" charset="0"/>
              </a:rPr>
              <a:t>Presenter: </a:t>
            </a:r>
            <a:r>
              <a:rPr lang="en-US" sz="1200" dirty="0">
                <a:solidFill>
                  <a:srgbClr val="1B3C53"/>
                </a:solidFill>
                <a:latin typeface="Spectral" pitchFamily="2" charset="0"/>
              </a:rPr>
              <a:t>Syed Ammar Hussain</a:t>
            </a:r>
          </a:p>
          <a:p>
            <a:pPr algn="l"/>
            <a:r>
              <a:rPr lang="en-US" sz="1200" b="1" dirty="0">
                <a:solidFill>
                  <a:srgbClr val="1B3C53"/>
                </a:solidFill>
                <a:latin typeface="Spectral" pitchFamily="2" charset="0"/>
              </a:rPr>
              <a:t>Diploma: </a:t>
            </a:r>
            <a:r>
              <a:rPr lang="en-US" sz="1200" dirty="0">
                <a:solidFill>
                  <a:srgbClr val="1B3C53"/>
                </a:solidFill>
                <a:latin typeface="Spectral" pitchFamily="2" charset="0"/>
              </a:rPr>
              <a:t>EduQual RQF Level 3</a:t>
            </a:r>
          </a:p>
          <a:p>
            <a:pPr algn="l"/>
            <a:r>
              <a:rPr lang="en-US" sz="1200" b="1" dirty="0">
                <a:solidFill>
                  <a:srgbClr val="1B3C53"/>
                </a:solidFill>
                <a:latin typeface="Spectral" pitchFamily="2" charset="0"/>
              </a:rPr>
              <a:t>Date:</a:t>
            </a:r>
            <a:r>
              <a:rPr lang="en-US" sz="1200" dirty="0">
                <a:solidFill>
                  <a:srgbClr val="1B3C53"/>
                </a:solidFill>
                <a:latin typeface="Spectral" pitchFamily="2" charset="0"/>
              </a:rPr>
              <a:t> 13 – September - 2025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CDF7C45-BD67-90DA-272F-D809ADB56DDF}"/>
              </a:ext>
            </a:extLst>
          </p:cNvPr>
          <p:cNvSpPr txBox="1">
            <a:spLocks/>
          </p:cNvSpPr>
          <p:nvPr/>
        </p:nvSpPr>
        <p:spPr>
          <a:xfrm>
            <a:off x="1149790" y="5725733"/>
            <a:ext cx="2426053" cy="30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1B3C53"/>
              </a:solidFill>
              <a:latin typeface="Spectral" pitchFamily="2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13E230A-A3DD-C983-13A6-CEE5C5CF84AE}"/>
              </a:ext>
            </a:extLst>
          </p:cNvPr>
          <p:cNvSpPr txBox="1">
            <a:spLocks/>
          </p:cNvSpPr>
          <p:nvPr/>
        </p:nvSpPr>
        <p:spPr>
          <a:xfrm>
            <a:off x="1149790" y="5908857"/>
            <a:ext cx="1674019" cy="30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1B3C53"/>
              </a:solidFill>
              <a:latin typeface="Spectral" pitchFamily="2" charset="0"/>
            </a:endParaRPr>
          </a:p>
        </p:txBody>
      </p:sp>
      <p:pic>
        <p:nvPicPr>
          <p:cNvPr id="20" name="Picture 19" descr="A black background with white lines and dots&#10;&#10;AI-generated content may be incorrect.">
            <a:extLst>
              <a:ext uri="{FF2B5EF4-FFF2-40B4-BE49-F238E27FC236}">
                <a16:creationId xmlns:a16="http://schemas.microsoft.com/office/drawing/2014/main" id="{827D36A8-880F-94B7-FA36-EABFC65715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1B3C5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1241" y="-1084907"/>
            <a:ext cx="4062984" cy="6096000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4E6D23B-401F-109D-9217-D9DA30239ABA}"/>
              </a:ext>
            </a:extLst>
          </p:cNvPr>
          <p:cNvGrpSpPr/>
          <p:nvPr/>
        </p:nvGrpSpPr>
        <p:grpSpPr>
          <a:xfrm>
            <a:off x="10030408" y="-1963094"/>
            <a:ext cx="4124685" cy="4124685"/>
            <a:chOff x="10030408" y="-1963094"/>
            <a:chExt cx="4124685" cy="412468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C5D2ED-7013-81CB-BE8C-A0449E058627}"/>
                </a:ext>
              </a:extLst>
            </p:cNvPr>
            <p:cNvSpPr/>
            <p:nvPr/>
          </p:nvSpPr>
          <p:spPr>
            <a:xfrm>
              <a:off x="10030408" y="-1963094"/>
              <a:ext cx="4124685" cy="4124685"/>
            </a:xfrm>
            <a:prstGeom prst="ellipse">
              <a:avLst/>
            </a:prstGeom>
            <a:solidFill>
              <a:srgbClr val="456882"/>
            </a:solidFill>
            <a:ln w="127000">
              <a:noFill/>
            </a:ln>
            <a:effectLst>
              <a:innerShdw blurRad="1524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6D1932-5A17-E924-EB12-FFB57BE1D0FC}"/>
                </a:ext>
              </a:extLst>
            </p:cNvPr>
            <p:cNvSpPr/>
            <p:nvPr/>
          </p:nvSpPr>
          <p:spPr>
            <a:xfrm>
              <a:off x="10228907" y="-1963093"/>
              <a:ext cx="3926186" cy="3926186"/>
            </a:xfrm>
            <a:prstGeom prst="ellipse">
              <a:avLst/>
            </a:prstGeom>
            <a:solidFill>
              <a:srgbClr val="1B3C5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058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86F5B-563F-3DBF-F488-3C794603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1365-59BB-C877-E5BB-40E7A9C5F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Cloud-Native Security Tools: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A689C-2F6C-2EE5-8840-3CAE7CD8087F}"/>
              </a:ext>
            </a:extLst>
          </p:cNvPr>
          <p:cNvSpPr txBox="1"/>
          <p:nvPr/>
        </p:nvSpPr>
        <p:spPr>
          <a:xfrm>
            <a:off x="914400" y="2011680"/>
            <a:ext cx="1020376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Cloud-native tools fulfill the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Shared Responsibility Model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They are utilized to establish </a:t>
            </a:r>
            <a:r>
              <a:rPr lang="en-US" sz="2400" i="1" dirty="0">
                <a:solidFill>
                  <a:srgbClr val="F9F3EF"/>
                </a:solidFill>
                <a:latin typeface="Spectral" pitchFamily="2" charset="0"/>
              </a:rPr>
              <a:t>security in the 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cloud environment.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GCP Security Command Center provides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Cloud Security Posture Management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(CSPM).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Microsoft Defender for Cloud offers both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CSPM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Cloud Workload Protection 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(CWP)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These tools create data silos,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lacking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 unified view across platforms.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7801A5D-7203-98BA-EEFE-FF7BB987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2B0C5A-D5B7-997C-8525-B7585EB8FAB7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EEFFB-7508-3A99-19C9-400C1C4F2FCB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5B979-E346-1062-BF85-5CAA0F1943E7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FD123-5DBE-7D76-EE52-189649D6C21E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4CB6CE-BA97-1951-1F89-86FF8E1BD50B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038D3-2FB0-EEFE-6AED-C9245C6A0865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01D706-826A-66D2-A413-C80B8499EBAA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84F3D-5BE1-7DFC-157F-08457137995C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970512-A22C-EB70-12FA-1C7482136ED5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FCAFBF-3496-22B7-4F40-96D2B3EEB824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DF2E00-1E68-ED5C-918E-011B72C8EB22}"/>
              </a:ext>
            </a:extLst>
          </p:cNvPr>
          <p:cNvSpPr/>
          <p:nvPr/>
        </p:nvSpPr>
        <p:spPr>
          <a:xfrm>
            <a:off x="7214955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0F582-6DFD-FD8A-AA34-6EA843E50A2F}"/>
              </a:ext>
            </a:extLst>
          </p:cNvPr>
          <p:cNvSpPr txBox="1"/>
          <p:nvPr/>
        </p:nvSpPr>
        <p:spPr>
          <a:xfrm>
            <a:off x="721495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pic>
        <p:nvPicPr>
          <p:cNvPr id="4" name="Picture 3" descr="A cloud with colored balls and wires&#10;&#10;AI-generated content may be incorrect.">
            <a:extLst>
              <a:ext uri="{FF2B5EF4-FFF2-40B4-BE49-F238E27FC236}">
                <a16:creationId xmlns:a16="http://schemas.microsoft.com/office/drawing/2014/main" id="{1FBB50C2-5334-4F44-35C6-767EB51F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02" y="568579"/>
            <a:ext cx="1971802" cy="1971802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263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E847E-5675-612A-8191-E8766202D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3A7C-B536-5313-6DEC-99EC818C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 SIEM and Centralized Logging: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EF077-424F-39F4-AA46-9E48D11CBC57}"/>
              </a:ext>
            </a:extLst>
          </p:cNvPr>
          <p:cNvSpPr txBox="1"/>
          <p:nvPr/>
        </p:nvSpPr>
        <p:spPr>
          <a:xfrm>
            <a:off x="914400" y="2011680"/>
            <a:ext cx="10668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A SIEM provides a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centralized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platform for security intelligence.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Wazuh is a powerful open-source SIEM with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Host IDS 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FIM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capabilities.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It provides a centralized platform for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aggregating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correlating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logs. 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provides a single,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customizable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view of the entire security posture.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SIEM enables real-time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threat detection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incident response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53424917-08BD-7B5B-D6D4-1F3131AC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F499E8-B15A-1511-C07A-BB68FBFE5892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02F3C-F1F7-9118-5ED5-32818000C6B0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BB31D-7F0D-1A34-1D37-0EAA2102857B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1102E6-6540-39B2-F9E8-5FE0D289FFB5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D8BB2-78F7-49D9-D141-B498AB991DD1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91360-35A5-1FD5-D732-9AA95C0423C3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714DCC-59A4-D62B-84A1-0429D727E7F9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6620DE-526D-8E38-A812-C916E8D7B1AA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EDD9F2-6724-AABD-C170-F937B6DB9B3D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72930-ED2B-15C3-62C1-E65F7608645D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777E03-1EAA-D9AA-23BB-D24E83341815}"/>
              </a:ext>
            </a:extLst>
          </p:cNvPr>
          <p:cNvSpPr/>
          <p:nvPr/>
        </p:nvSpPr>
        <p:spPr>
          <a:xfrm>
            <a:off x="7214955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D91A4-775C-208D-4E74-F9DB3B03DF4C}"/>
              </a:ext>
            </a:extLst>
          </p:cNvPr>
          <p:cNvSpPr txBox="1"/>
          <p:nvPr/>
        </p:nvSpPr>
        <p:spPr>
          <a:xfrm>
            <a:off x="721495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pic>
        <p:nvPicPr>
          <p:cNvPr id="4" name="Picture 3" descr="A tablet with a screen showing statistics&#10;&#10;AI-generated content may be incorrect.">
            <a:extLst>
              <a:ext uri="{FF2B5EF4-FFF2-40B4-BE49-F238E27FC236}">
                <a16:creationId xmlns:a16="http://schemas.microsoft.com/office/drawing/2014/main" id="{F870CB04-D1C4-A070-A61F-7F55E51E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52609" y="794703"/>
            <a:ext cx="1824989" cy="1216659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69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EFB24-3F3B-3A14-C78F-67A380403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0D8F-EE71-58EF-DA37-360305B4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Tools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571B7-BAE3-CAE3-2062-1AFCFA564712}"/>
              </a:ext>
            </a:extLst>
          </p:cNvPr>
          <p:cNvSpPr txBox="1"/>
          <p:nvPr/>
        </p:nvSpPr>
        <p:spPr>
          <a:xfrm>
            <a:off x="914400" y="2011680"/>
            <a:ext cx="10668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Cloud-native tools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implement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controls from our ISMS.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They generate a constant stream of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security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telemetry and logs.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A SIEM aggregates data from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all platforms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into a single view.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provides the visibility required for real-time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monitoring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incident response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technical layer proves the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operational effectiveness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of our security program.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E5E1C37-E3BA-F8A9-B8B0-611AE2CF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5B4967-A546-EF75-E26A-FCEB374DD0FB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B3D92-5D98-E6F6-EB61-5E24CAAFC41D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42157-4117-5B6A-7234-7DBB9740510A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0BFB4-E403-1012-DADE-048353E3311C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DA6C1-71FB-E5FF-A06F-67E3C96AECEB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8DBE-93EF-20A7-3A17-0C3A2DA84906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191993-4FC9-2D5D-9926-3C13F3F59DE7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4A797F-AC6D-3923-F490-DD294BF666D7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2A564-B8AB-C200-3FE9-2060F7BADFE7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1902A1-985C-9726-3F22-4B1D14CA8459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29448-1CD4-94C1-42CD-758AEDF9BF54}"/>
              </a:ext>
            </a:extLst>
          </p:cNvPr>
          <p:cNvSpPr/>
          <p:nvPr/>
        </p:nvSpPr>
        <p:spPr>
          <a:xfrm>
            <a:off x="7214955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651AF-28D3-4693-758B-5541736AF033}"/>
              </a:ext>
            </a:extLst>
          </p:cNvPr>
          <p:cNvSpPr txBox="1"/>
          <p:nvPr/>
        </p:nvSpPr>
        <p:spPr>
          <a:xfrm>
            <a:off x="721495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pic>
        <p:nvPicPr>
          <p:cNvPr id="4" name="Picture 3" descr="A close up of a computer screen&#10;&#10;AI-generated content may be incorrect.">
            <a:extLst>
              <a:ext uri="{FF2B5EF4-FFF2-40B4-BE49-F238E27FC236}">
                <a16:creationId xmlns:a16="http://schemas.microsoft.com/office/drawing/2014/main" id="{25FEA0B6-9E50-95EE-DD41-B25F5C8B0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80" y="182721"/>
            <a:ext cx="2331720" cy="2331720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75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ACBDD-3B32-3C61-3D23-45C166F1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2E0E-1354-D84A-6002-219701C9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Summary and Final Thought: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CF0B7-0ACF-0C39-DBA7-35EF4E7C36A9}"/>
              </a:ext>
            </a:extLst>
          </p:cNvPr>
          <p:cNvSpPr txBox="1"/>
          <p:nvPr/>
        </p:nvSpPr>
        <p:spPr>
          <a:xfrm>
            <a:off x="914400" y="2011680"/>
            <a:ext cx="10668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Securing government data requires a robust,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layered defense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defense begins with the assurance of standards like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SSAE 16/18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It is then guided by the comprehensive governance of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ISO 27001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strategy is implemented and measured using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cloud-native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SIEM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tools.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Ultimately, this holistic model builds a foundation of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trust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resilience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28A1E95-5D40-F3E9-56A9-5D1F0C44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1CFDE2-8397-1A83-2D69-F3A6DF8CC642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707A9-1AC5-B9D7-67F7-F8EB74403999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C4756-803C-D8EC-7EE1-414050418300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0B61-10E0-EA1F-09B3-30FBF9CA0D13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F47E6-4671-0C79-B24A-7A69EA48C1FF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877E6-C60B-5FF6-DC47-1AF2232F5404}"/>
              </a:ext>
            </a:extLst>
          </p:cNvPr>
          <p:cNvSpPr txBox="1"/>
          <p:nvPr/>
        </p:nvSpPr>
        <p:spPr>
          <a:xfrm>
            <a:off x="9113527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520DFF-885A-F36E-C3BD-189F6D78BF1F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FA7722-E070-CDDB-64D9-F5CE31EBD87C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27BEB8-5570-B175-28F1-3AA43321C375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58937F-78BE-B903-9226-5B390BB1458E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44988E3-6CB0-CE0C-627E-C1CA73037909}"/>
              </a:ext>
            </a:extLst>
          </p:cNvPr>
          <p:cNvSpPr/>
          <p:nvPr/>
        </p:nvSpPr>
        <p:spPr>
          <a:xfrm>
            <a:off x="9113518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819A6-81E8-396D-5866-D83A5073D393}"/>
              </a:ext>
            </a:extLst>
          </p:cNvPr>
          <p:cNvSpPr txBox="1"/>
          <p:nvPr/>
        </p:nvSpPr>
        <p:spPr>
          <a:xfrm>
            <a:off x="9113527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pic>
        <p:nvPicPr>
          <p:cNvPr id="4" name="Picture 3" descr="A clipboard with a pencil and paper&#10;&#10;AI-generated content may be incorrect.">
            <a:extLst>
              <a:ext uri="{FF2B5EF4-FFF2-40B4-BE49-F238E27FC236}">
                <a16:creationId xmlns:a16="http://schemas.microsoft.com/office/drawing/2014/main" id="{EE5F1F40-2AC7-921B-E301-7AABFE0B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75" y="335599"/>
            <a:ext cx="2897777" cy="2148352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56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2CD6E7-2E59-4432-714A-EA8CC262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91B77-843B-8162-C787-254FE9760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i="1" dirty="0">
                <a:solidFill>
                  <a:srgbClr val="1B3C53"/>
                </a:solidFill>
                <a:latin typeface="Spectral" pitchFamily="2" charset="0"/>
              </a:rPr>
              <a:t>"Security is not a product, but a process."</a:t>
            </a:r>
          </a:p>
          <a:p>
            <a:pPr marL="0" indent="0">
              <a:buNone/>
            </a:pPr>
            <a:endParaRPr lang="en-US" dirty="0">
              <a:solidFill>
                <a:srgbClr val="1B3C53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3A36550-6EFB-D3C6-351D-9D55A30DA7BF}"/>
              </a:ext>
            </a:extLst>
          </p:cNvPr>
          <p:cNvSpPr txBox="1">
            <a:spLocks/>
          </p:cNvSpPr>
          <p:nvPr/>
        </p:nvSpPr>
        <p:spPr>
          <a:xfrm>
            <a:off x="990600" y="1405730"/>
            <a:ext cx="10591800" cy="4766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— </a:t>
            </a:r>
            <a:r>
              <a:rPr lang="en-US" sz="1800" i="1" dirty="0">
                <a:solidFill>
                  <a:srgbClr val="1B3C53"/>
                </a:solidFill>
                <a:latin typeface="Spectral" pitchFamily="2" charset="0"/>
              </a:rPr>
              <a:t>Bruce Schneier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50B1F38-1CF7-783D-D798-6E98FA96250E}"/>
              </a:ext>
            </a:extLst>
          </p:cNvPr>
          <p:cNvSpPr txBox="1">
            <a:spLocks/>
          </p:cNvSpPr>
          <p:nvPr/>
        </p:nvSpPr>
        <p:spPr>
          <a:xfrm>
            <a:off x="609600" y="1405731"/>
            <a:ext cx="10972800" cy="4766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Spectral" pitchFamily="2" charset="0"/>
              </a:rPr>
              <a:t>Thank You.</a:t>
            </a:r>
            <a:endParaRPr lang="en-US" sz="1800" i="1" dirty="0">
              <a:solidFill>
                <a:srgbClr val="1B3C53"/>
              </a:solidFill>
              <a:latin typeface="Spectr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 dir="d"/>
      </p:transition>
    </mc:Choice>
    <mc:Fallback xmlns="">
      <p:transition spd="slow">
        <p:pull dir="d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0C740-365C-8EEC-FA96-4232F02C6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Low view of tall buildings&#10;&#10;AI-generated content may be incorrect.">
            <a:extLst>
              <a:ext uri="{FF2B5EF4-FFF2-40B4-BE49-F238E27FC236}">
                <a16:creationId xmlns:a16="http://schemas.microsoft.com/office/drawing/2014/main" id="{CE39B5ED-F6B6-EE5E-3942-41FF59869B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4264"/>
            <a:ext cx="6096003" cy="4064002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486878B-D968-CDC8-A1F9-F2BFB9347A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1643814" y="-1643819"/>
            <a:ext cx="8904367" cy="12192000"/>
          </a:xfrm>
          <a:custGeom>
            <a:avLst/>
            <a:gdLst>
              <a:gd name="connsiteX0" fmla="*/ 6858000 w 8904367"/>
              <a:gd name="connsiteY0" fmla="*/ 1508873 h 12192000"/>
              <a:gd name="connsiteX1" fmla="*/ 6858000 w 8904367"/>
              <a:gd name="connsiteY1" fmla="*/ 207013 h 12192000"/>
              <a:gd name="connsiteX2" fmla="*/ 7656095 w 8904367"/>
              <a:gd name="connsiteY2" fmla="*/ 207013 h 12192000"/>
              <a:gd name="connsiteX3" fmla="*/ 8307025 w 8904367"/>
              <a:gd name="connsiteY3" fmla="*/ 857943 h 12192000"/>
              <a:gd name="connsiteX4" fmla="*/ 7656095 w 8904367"/>
              <a:gd name="connsiteY4" fmla="*/ 1508873 h 12192000"/>
              <a:gd name="connsiteX5" fmla="*/ 6858000 w 8904367"/>
              <a:gd name="connsiteY5" fmla="*/ 3018829 h 12192000"/>
              <a:gd name="connsiteX6" fmla="*/ 6858000 w 8904367"/>
              <a:gd name="connsiteY6" fmla="*/ 1716969 h 12192000"/>
              <a:gd name="connsiteX7" fmla="*/ 8170163 w 8904367"/>
              <a:gd name="connsiteY7" fmla="*/ 1716969 h 12192000"/>
              <a:gd name="connsiteX8" fmla="*/ 8821093 w 8904367"/>
              <a:gd name="connsiteY8" fmla="*/ 2367899 h 12192000"/>
              <a:gd name="connsiteX9" fmla="*/ 8170163 w 8904367"/>
              <a:gd name="connsiteY9" fmla="*/ 3018829 h 12192000"/>
              <a:gd name="connsiteX10" fmla="*/ 6858000 w 8904367"/>
              <a:gd name="connsiteY10" fmla="*/ 4540777 h 12192000"/>
              <a:gd name="connsiteX11" fmla="*/ 6858000 w 8904367"/>
              <a:gd name="connsiteY11" fmla="*/ 3238917 h 12192000"/>
              <a:gd name="connsiteX12" fmla="*/ 7739369 w 8904367"/>
              <a:gd name="connsiteY12" fmla="*/ 3238917 h 12192000"/>
              <a:gd name="connsiteX13" fmla="*/ 8390299 w 8904367"/>
              <a:gd name="connsiteY13" fmla="*/ 3889847 h 12192000"/>
              <a:gd name="connsiteX14" fmla="*/ 7739369 w 8904367"/>
              <a:gd name="connsiteY14" fmla="*/ 4540777 h 12192000"/>
              <a:gd name="connsiteX15" fmla="*/ 6857999 w 8904367"/>
              <a:gd name="connsiteY15" fmla="*/ 6050734 h 12192000"/>
              <a:gd name="connsiteX16" fmla="*/ 6857999 w 8904367"/>
              <a:gd name="connsiteY16" fmla="*/ 4748874 h 12192000"/>
              <a:gd name="connsiteX17" fmla="*/ 8253437 w 8904367"/>
              <a:gd name="connsiteY17" fmla="*/ 4748874 h 12192000"/>
              <a:gd name="connsiteX18" fmla="*/ 8904367 w 8904367"/>
              <a:gd name="connsiteY18" fmla="*/ 5399804 h 12192000"/>
              <a:gd name="connsiteX19" fmla="*/ 8253437 w 8904367"/>
              <a:gd name="connsiteY19" fmla="*/ 6050734 h 12192000"/>
              <a:gd name="connsiteX20" fmla="*/ 0 w 8904367"/>
              <a:gd name="connsiteY20" fmla="*/ 12192000 h 12192000"/>
              <a:gd name="connsiteX21" fmla="*/ 0 w 8904367"/>
              <a:gd name="connsiteY21" fmla="*/ 0 h 12192000"/>
              <a:gd name="connsiteX22" fmla="*/ 6858000 w 8904367"/>
              <a:gd name="connsiteY22" fmla="*/ 0 h 12192000"/>
              <a:gd name="connsiteX23" fmla="*/ 6858000 w 8904367"/>
              <a:gd name="connsiteY23" fmla="*/ 207013 h 12192000"/>
              <a:gd name="connsiteX24" fmla="*/ 4812130 w 8904367"/>
              <a:gd name="connsiteY24" fmla="*/ 207013 h 12192000"/>
              <a:gd name="connsiteX25" fmla="*/ 4161200 w 8904367"/>
              <a:gd name="connsiteY25" fmla="*/ 857943 h 12192000"/>
              <a:gd name="connsiteX26" fmla="*/ 4812130 w 8904367"/>
              <a:gd name="connsiteY26" fmla="*/ 1508873 h 12192000"/>
              <a:gd name="connsiteX27" fmla="*/ 6858000 w 8904367"/>
              <a:gd name="connsiteY27" fmla="*/ 1508873 h 12192000"/>
              <a:gd name="connsiteX28" fmla="*/ 6858000 w 8904367"/>
              <a:gd name="connsiteY28" fmla="*/ 1716969 h 12192000"/>
              <a:gd name="connsiteX29" fmla="*/ 5326198 w 8904367"/>
              <a:gd name="connsiteY29" fmla="*/ 1716969 h 12192000"/>
              <a:gd name="connsiteX30" fmla="*/ 4675268 w 8904367"/>
              <a:gd name="connsiteY30" fmla="*/ 2367899 h 12192000"/>
              <a:gd name="connsiteX31" fmla="*/ 5326198 w 8904367"/>
              <a:gd name="connsiteY31" fmla="*/ 3018829 h 12192000"/>
              <a:gd name="connsiteX32" fmla="*/ 6858000 w 8904367"/>
              <a:gd name="connsiteY32" fmla="*/ 3018829 h 12192000"/>
              <a:gd name="connsiteX33" fmla="*/ 6858000 w 8904367"/>
              <a:gd name="connsiteY33" fmla="*/ 3238917 h 12192000"/>
              <a:gd name="connsiteX34" fmla="*/ 4895404 w 8904367"/>
              <a:gd name="connsiteY34" fmla="*/ 3238917 h 12192000"/>
              <a:gd name="connsiteX35" fmla="*/ 4244474 w 8904367"/>
              <a:gd name="connsiteY35" fmla="*/ 3889847 h 12192000"/>
              <a:gd name="connsiteX36" fmla="*/ 4895404 w 8904367"/>
              <a:gd name="connsiteY36" fmla="*/ 4540777 h 12192000"/>
              <a:gd name="connsiteX37" fmla="*/ 6858000 w 8904367"/>
              <a:gd name="connsiteY37" fmla="*/ 4540777 h 12192000"/>
              <a:gd name="connsiteX38" fmla="*/ 6857999 w 8904367"/>
              <a:gd name="connsiteY38" fmla="*/ 4748874 h 12192000"/>
              <a:gd name="connsiteX39" fmla="*/ 5409472 w 8904367"/>
              <a:gd name="connsiteY39" fmla="*/ 4748874 h 12192000"/>
              <a:gd name="connsiteX40" fmla="*/ 4758542 w 8904367"/>
              <a:gd name="connsiteY40" fmla="*/ 5399804 h 12192000"/>
              <a:gd name="connsiteX41" fmla="*/ 5409472 w 8904367"/>
              <a:gd name="connsiteY41" fmla="*/ 6050734 h 12192000"/>
              <a:gd name="connsiteX42" fmla="*/ 6857999 w 8904367"/>
              <a:gd name="connsiteY42" fmla="*/ 6050734 h 12192000"/>
              <a:gd name="connsiteX43" fmla="*/ 6857999 w 8904367"/>
              <a:gd name="connsiteY4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904367" h="12192000">
                <a:moveTo>
                  <a:pt x="6858000" y="1508873"/>
                </a:moveTo>
                <a:lnTo>
                  <a:pt x="6858000" y="207013"/>
                </a:lnTo>
                <a:lnTo>
                  <a:pt x="7656095" y="207013"/>
                </a:lnTo>
                <a:cubicBezTo>
                  <a:pt x="8015594" y="207013"/>
                  <a:pt x="8307025" y="498443"/>
                  <a:pt x="8307025" y="857943"/>
                </a:cubicBezTo>
                <a:cubicBezTo>
                  <a:pt x="8307025" y="1217441"/>
                  <a:pt x="8015594" y="1508873"/>
                  <a:pt x="7656095" y="1508873"/>
                </a:cubicBezTo>
                <a:close/>
                <a:moveTo>
                  <a:pt x="6858000" y="3018829"/>
                </a:moveTo>
                <a:lnTo>
                  <a:pt x="6858000" y="1716969"/>
                </a:lnTo>
                <a:lnTo>
                  <a:pt x="8170163" y="1716969"/>
                </a:lnTo>
                <a:cubicBezTo>
                  <a:pt x="8529661" y="1716969"/>
                  <a:pt x="8821093" y="2008401"/>
                  <a:pt x="8821093" y="2367899"/>
                </a:cubicBezTo>
                <a:cubicBezTo>
                  <a:pt x="8821093" y="2727399"/>
                  <a:pt x="8529661" y="3018829"/>
                  <a:pt x="8170163" y="3018829"/>
                </a:cubicBezTo>
                <a:close/>
                <a:moveTo>
                  <a:pt x="6858000" y="4540777"/>
                </a:moveTo>
                <a:lnTo>
                  <a:pt x="6858000" y="3238917"/>
                </a:lnTo>
                <a:lnTo>
                  <a:pt x="7739369" y="3238917"/>
                </a:lnTo>
                <a:cubicBezTo>
                  <a:pt x="8098868" y="3238917"/>
                  <a:pt x="8390299" y="3530349"/>
                  <a:pt x="8390299" y="3889847"/>
                </a:cubicBezTo>
                <a:cubicBezTo>
                  <a:pt x="8390299" y="4249346"/>
                  <a:pt x="8098868" y="4540777"/>
                  <a:pt x="7739369" y="4540777"/>
                </a:cubicBezTo>
                <a:close/>
                <a:moveTo>
                  <a:pt x="6857999" y="6050734"/>
                </a:moveTo>
                <a:lnTo>
                  <a:pt x="6857999" y="4748874"/>
                </a:lnTo>
                <a:lnTo>
                  <a:pt x="8253437" y="4748874"/>
                </a:lnTo>
                <a:cubicBezTo>
                  <a:pt x="8612935" y="4748874"/>
                  <a:pt x="8904367" y="5040305"/>
                  <a:pt x="8904367" y="5399804"/>
                </a:cubicBezTo>
                <a:cubicBezTo>
                  <a:pt x="8904367" y="5759303"/>
                  <a:pt x="8612935" y="6050734"/>
                  <a:pt x="8253437" y="6050734"/>
                </a:cubicBezTo>
                <a:close/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207013"/>
                </a:lnTo>
                <a:lnTo>
                  <a:pt x="4812130" y="207013"/>
                </a:lnTo>
                <a:cubicBezTo>
                  <a:pt x="4452631" y="207013"/>
                  <a:pt x="4161200" y="498443"/>
                  <a:pt x="4161200" y="857943"/>
                </a:cubicBezTo>
                <a:cubicBezTo>
                  <a:pt x="4161200" y="1217441"/>
                  <a:pt x="4452631" y="1508873"/>
                  <a:pt x="4812130" y="1508873"/>
                </a:cubicBezTo>
                <a:lnTo>
                  <a:pt x="6858000" y="1508873"/>
                </a:lnTo>
                <a:lnTo>
                  <a:pt x="6858000" y="1716969"/>
                </a:lnTo>
                <a:lnTo>
                  <a:pt x="5326198" y="1716969"/>
                </a:lnTo>
                <a:cubicBezTo>
                  <a:pt x="4966699" y="1716969"/>
                  <a:pt x="4675268" y="2008401"/>
                  <a:pt x="4675268" y="2367899"/>
                </a:cubicBezTo>
                <a:cubicBezTo>
                  <a:pt x="4675268" y="2727399"/>
                  <a:pt x="4966699" y="3018829"/>
                  <a:pt x="5326198" y="3018829"/>
                </a:cubicBezTo>
                <a:lnTo>
                  <a:pt x="6858000" y="3018829"/>
                </a:lnTo>
                <a:lnTo>
                  <a:pt x="6858000" y="3238917"/>
                </a:lnTo>
                <a:lnTo>
                  <a:pt x="4895404" y="3238917"/>
                </a:lnTo>
                <a:cubicBezTo>
                  <a:pt x="4535905" y="3238917"/>
                  <a:pt x="4244474" y="3530349"/>
                  <a:pt x="4244474" y="3889847"/>
                </a:cubicBezTo>
                <a:cubicBezTo>
                  <a:pt x="4244474" y="4249346"/>
                  <a:pt x="4535905" y="4540777"/>
                  <a:pt x="4895404" y="4540777"/>
                </a:cubicBezTo>
                <a:lnTo>
                  <a:pt x="6858000" y="4540777"/>
                </a:lnTo>
                <a:lnTo>
                  <a:pt x="6857999" y="4748874"/>
                </a:lnTo>
                <a:lnTo>
                  <a:pt x="5409472" y="4748874"/>
                </a:lnTo>
                <a:cubicBezTo>
                  <a:pt x="5049973" y="4748874"/>
                  <a:pt x="4758542" y="5040305"/>
                  <a:pt x="4758542" y="5399804"/>
                </a:cubicBezTo>
                <a:cubicBezTo>
                  <a:pt x="4758542" y="5759303"/>
                  <a:pt x="5049973" y="6050734"/>
                  <a:pt x="5409472" y="6050734"/>
                </a:cubicBezTo>
                <a:lnTo>
                  <a:pt x="6857999" y="6050734"/>
                </a:lnTo>
                <a:lnTo>
                  <a:pt x="6857999" y="12192000"/>
                </a:lnTo>
                <a:close/>
              </a:path>
            </a:pathLst>
          </a:custGeom>
          <a:solidFill>
            <a:srgbClr val="F9F3EF"/>
          </a:solidFill>
          <a:ln w="12700" cap="rnd" cmpd="dbl">
            <a:gradFill>
              <a:gsLst>
                <a:gs pos="0">
                  <a:srgbClr val="D2C1B6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ABE7F-4D55-94D2-C6E5-1AE3E56EE6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149790" y="2716040"/>
            <a:ext cx="9892420" cy="77735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1B3C53"/>
                </a:solidFill>
                <a:latin typeface="Spectral" pitchFamily="2" charset="0"/>
              </a:rPr>
              <a:t>Safeguarding Government Data in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3B346-A027-A70B-A4DF-A13356DD4A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760492" y="3493396"/>
            <a:ext cx="10671016" cy="300006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1B3C53"/>
                </a:solidFill>
                <a:latin typeface="Spectral" pitchFamily="2" charset="0"/>
              </a:rPr>
              <a:t>A Framework for Protecting Cloud Systems with SSAE 16 Type II, ISO 27001 &amp; Major Cloud Providers.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0014E8-7CBA-F7F8-6715-D54D5303842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40325" y="3426737"/>
            <a:ext cx="9801885" cy="0"/>
          </a:xfrm>
          <a:prstGeom prst="line">
            <a:avLst/>
          </a:prstGeom>
          <a:ln>
            <a:solidFill>
              <a:srgbClr val="1B3C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011AA1-4F1E-43CF-0504-524B92DF44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9790" y="5427571"/>
            <a:ext cx="2426053" cy="781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1B3C53"/>
                </a:solidFill>
                <a:latin typeface="Spectral" pitchFamily="2" charset="0"/>
              </a:rPr>
              <a:t>Presenter: </a:t>
            </a:r>
            <a:r>
              <a:rPr lang="en-US" sz="1200" dirty="0">
                <a:solidFill>
                  <a:srgbClr val="1B3C53"/>
                </a:solidFill>
                <a:latin typeface="Spectral" pitchFamily="2" charset="0"/>
              </a:rPr>
              <a:t>Syed Ammar Hussain</a:t>
            </a:r>
          </a:p>
          <a:p>
            <a:pPr algn="l"/>
            <a:r>
              <a:rPr lang="en-US" sz="1200" b="1" dirty="0">
                <a:solidFill>
                  <a:srgbClr val="1B3C53"/>
                </a:solidFill>
                <a:latin typeface="Spectral" pitchFamily="2" charset="0"/>
              </a:rPr>
              <a:t>Diploma: </a:t>
            </a:r>
            <a:r>
              <a:rPr lang="en-US" sz="1200" dirty="0">
                <a:solidFill>
                  <a:srgbClr val="1B3C53"/>
                </a:solidFill>
                <a:latin typeface="Spectral" pitchFamily="2" charset="0"/>
              </a:rPr>
              <a:t>EduQual RQF Level 3</a:t>
            </a:r>
          </a:p>
          <a:p>
            <a:pPr algn="l"/>
            <a:r>
              <a:rPr lang="en-US" sz="1200" b="1" dirty="0">
                <a:solidFill>
                  <a:srgbClr val="1B3C53"/>
                </a:solidFill>
                <a:latin typeface="Spectral" pitchFamily="2" charset="0"/>
              </a:rPr>
              <a:t>Date:</a:t>
            </a:r>
            <a:r>
              <a:rPr lang="en-US" sz="1200" dirty="0">
                <a:solidFill>
                  <a:srgbClr val="1B3C53"/>
                </a:solidFill>
                <a:latin typeface="Spectral" pitchFamily="2" charset="0"/>
              </a:rPr>
              <a:t> 13 – September - 2025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948CACA-6777-DF1B-4226-6B077A635D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9790" y="5725733"/>
            <a:ext cx="2426053" cy="30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1B3C53"/>
              </a:solidFill>
              <a:latin typeface="Spectral" pitchFamily="2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9296B62-D133-1B21-FD3F-AD30860CED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9790" y="5908857"/>
            <a:ext cx="1674019" cy="30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1B3C53"/>
              </a:solidFill>
              <a:latin typeface="Spectral" pitchFamily="2" charset="0"/>
            </a:endParaRPr>
          </a:p>
        </p:txBody>
      </p:sp>
      <p:pic>
        <p:nvPicPr>
          <p:cNvPr id="20" name="Picture 19" descr="A black background with white lines and dots&#10;&#10;AI-generated content may be incorrect.">
            <a:extLst>
              <a:ext uri="{FF2B5EF4-FFF2-40B4-BE49-F238E27FC236}">
                <a16:creationId xmlns:a16="http://schemas.microsoft.com/office/drawing/2014/main" id="{2D04EA02-BB60-ED51-6403-B16372E59E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prstClr val="black"/>
              <a:srgbClr val="1B3C5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1241" y="-1084907"/>
            <a:ext cx="4062984" cy="6096000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D1A20C6-010B-C23C-C49C-498D23F437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904638" y="-3960786"/>
            <a:ext cx="15910742" cy="15910742"/>
            <a:chOff x="10030408" y="-1963094"/>
            <a:chExt cx="4124685" cy="412468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2EFF7C-7C03-E484-0441-F2F6D1632A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30408" y="-1963094"/>
              <a:ext cx="4124685" cy="4124685"/>
            </a:xfrm>
            <a:prstGeom prst="ellipse">
              <a:avLst/>
            </a:prstGeom>
            <a:solidFill>
              <a:srgbClr val="456882"/>
            </a:solidFill>
            <a:ln w="127000">
              <a:noFill/>
            </a:ln>
            <a:effectLst>
              <a:innerShdw blurRad="1524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C1CD0E-22C7-B014-2E2B-2E338B9267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28907" y="-1963093"/>
              <a:ext cx="3926186" cy="3926186"/>
            </a:xfrm>
            <a:prstGeom prst="ellipse">
              <a:avLst/>
            </a:prstGeom>
            <a:solidFill>
              <a:srgbClr val="1B3C5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8A0E3EDE-70EE-2F4E-1466-1962A1B3861C}"/>
              </a:ext>
            </a:extLst>
          </p:cNvPr>
          <p:cNvSpPr txBox="1">
            <a:spLocks/>
          </p:cNvSpPr>
          <p:nvPr/>
        </p:nvSpPr>
        <p:spPr>
          <a:xfrm>
            <a:off x="1173558" y="685800"/>
            <a:ext cx="9710342" cy="1004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rgbClr val="F9F3EF"/>
                </a:solidFill>
                <a:latin typeface="Spectral" pitchFamily="2" charset="0"/>
              </a:rPr>
              <a:t>Securing Sensitive Data in the Cloud: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5B3EA8-1D0B-F391-215A-0F0B3C8BD794}"/>
              </a:ext>
            </a:extLst>
          </p:cNvPr>
          <p:cNvSpPr txBox="1"/>
          <p:nvPr/>
        </p:nvSpPr>
        <p:spPr>
          <a:xfrm>
            <a:off x="914400" y="2011680"/>
            <a:ext cx="99923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objective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is to secure government data in the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cloud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Protection of this data is a national security imperative.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We'll explore a layered approach: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governance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,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assurance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,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technical controls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strategy protects data and builds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trust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presentation will guide you through this holistic security model.</a:t>
            </a: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1509D0F9-4731-BA0F-B86C-98912EFB8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249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2AB6D26-5D6F-D18A-6CD2-C26F673567D6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0E1BAD-A3D5-4C91-353D-A274A715C14E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3F50A6-7A19-6ADB-EE6A-10A2C12077C9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504C2B-9FD0-27E5-DFE8-A672682E9DFF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76CF49-2E87-93C7-EF5A-296E0B916D35}"/>
              </a:ext>
            </a:extLst>
          </p:cNvPr>
          <p:cNvSpPr txBox="1"/>
          <p:nvPr/>
        </p:nvSpPr>
        <p:spPr>
          <a:xfrm>
            <a:off x="7212579" y="327443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A2331F-218A-5112-1042-C6201EC3A022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7AEA256-F0A2-5C78-17C8-DC27C80A4127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709314-68D5-A73F-68CE-B66794D09B51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19A1E35-C369-422B-E70B-1434B7DA4E49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E176C9C-F99F-C46F-1F0A-4B65F25EE330}"/>
              </a:ext>
            </a:extLst>
          </p:cNvPr>
          <p:cNvSpPr/>
          <p:nvPr/>
        </p:nvSpPr>
        <p:spPr>
          <a:xfrm>
            <a:off x="1519288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CC81EE-F9AB-94DC-4C74-B2B3609A3031}"/>
              </a:ext>
            </a:extLst>
          </p:cNvPr>
          <p:cNvSpPr txBox="1"/>
          <p:nvPr/>
        </p:nvSpPr>
        <p:spPr>
          <a:xfrm>
            <a:off x="151928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4CBBD9-5EBE-ECF9-1096-1098ECC1219E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ud with a lock&#10;&#10;AI-generated content may be incorrect.">
            <a:extLst>
              <a:ext uri="{FF2B5EF4-FFF2-40B4-BE49-F238E27FC236}">
                <a16:creationId xmlns:a16="http://schemas.microsoft.com/office/drawing/2014/main" id="{2B1C3515-C496-3636-9DA8-F62BD8E76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6840" y="1463040"/>
            <a:ext cx="2270760" cy="1969816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0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41E86C-0009-88E0-4A0E-D8DACC681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986DE4CA-0BB3-070B-84A9-F5E0071D8F4A}"/>
              </a:ext>
            </a:extLst>
          </p:cNvPr>
          <p:cNvSpPr txBox="1">
            <a:spLocks/>
          </p:cNvSpPr>
          <p:nvPr/>
        </p:nvSpPr>
        <p:spPr>
          <a:xfrm>
            <a:off x="1173558" y="685800"/>
            <a:ext cx="9710342" cy="1004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rgbClr val="F9F3EF"/>
                </a:solidFill>
                <a:latin typeface="Spectral" pitchFamily="2" charset="0"/>
              </a:rPr>
              <a:t>Securing Sensitive Data in the Cloud: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7F56E5-B0E3-A63D-5A1A-50375F7A3FB7}"/>
              </a:ext>
            </a:extLst>
          </p:cNvPr>
          <p:cNvSpPr txBox="1"/>
          <p:nvPr/>
        </p:nvSpPr>
        <p:spPr>
          <a:xfrm>
            <a:off x="914400" y="2011680"/>
            <a:ext cx="99923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objective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is to secure government data in the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cloud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Protection of this data is a national security imperative.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We'll explore a layered approach: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governance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,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assurance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,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technical controls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strategy protects data and builds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trust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presentation will guide you through this holistic security model.</a:t>
            </a: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BCB12028-33E4-73DA-1329-0BB29072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249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29FB46D-C440-FC57-89C6-1ECC1C47AC26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FA68CC-A253-9702-11F5-EE182AF98132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B9DA1-6C65-2BF4-CDA8-3EEBA0D9CA6D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8DC6BB-595D-96D6-3BFE-187475801B8A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1C0465-940A-9C0A-9CDB-36680067CC7D}"/>
              </a:ext>
            </a:extLst>
          </p:cNvPr>
          <p:cNvSpPr txBox="1"/>
          <p:nvPr/>
        </p:nvSpPr>
        <p:spPr>
          <a:xfrm>
            <a:off x="7212579" y="327443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0158D5-131C-3B5D-7955-FF57AC590A4C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CBD553-B013-F125-2FAD-79B8827ADD17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F2F777-6487-13BE-D2A0-6BBD679059FB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263091A-4849-D7C7-78DD-AEB89C69ABEB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B4E3B82-3324-7DDF-63F2-8227BC250BCE}"/>
              </a:ext>
            </a:extLst>
          </p:cNvPr>
          <p:cNvSpPr/>
          <p:nvPr/>
        </p:nvSpPr>
        <p:spPr>
          <a:xfrm>
            <a:off x="1519288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0A1F6C-52ED-7C16-2956-37C03328307F}"/>
              </a:ext>
            </a:extLst>
          </p:cNvPr>
          <p:cNvSpPr txBox="1"/>
          <p:nvPr/>
        </p:nvSpPr>
        <p:spPr>
          <a:xfrm>
            <a:off x="151928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1E17D4-CEED-B294-410C-7E9136A51590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ud with a lock&#10;&#10;AI-generated content may be incorrect.">
            <a:extLst>
              <a:ext uri="{FF2B5EF4-FFF2-40B4-BE49-F238E27FC236}">
                <a16:creationId xmlns:a16="http://schemas.microsoft.com/office/drawing/2014/main" id="{ED0625DD-788B-1F62-FEA6-53D62F5F3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6840" y="1463040"/>
            <a:ext cx="2270760" cy="1969816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61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6A1BD-6A26-F246-7191-E59CE71F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CAB6-3975-3794-6096-3D27F100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What is SSAE 16 Type II?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C9169-C917-246F-BF48-24E13F3D7B6E}"/>
              </a:ext>
            </a:extLst>
          </p:cNvPr>
          <p:cNvSpPr txBox="1"/>
          <p:nvPr/>
        </p:nvSpPr>
        <p:spPr>
          <a:xfrm>
            <a:off x="914400" y="2011680"/>
            <a:ext cx="1024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An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auditing standard 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for service organizations by AICPA.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It is an attestation standard and applies only to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SOC-1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reports.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primary focus is on controls over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financial reporting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(ICFR).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A Type II report attests to the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operational effectiveness 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of controls.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These reports are critical for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financial auditors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D35018-C031-9D55-D307-E7915518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BE2B42-D2E1-504F-8C69-6739436CAAE6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234C7-6886-CADD-15BC-526A8890BDDC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9E060-B100-7103-0BAE-DD71CF557992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D783B-DD24-64D0-A85E-8103B1B2548F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6E08A-2752-38C5-3251-2E66ED5565E7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7B9A8-2864-0CF5-5093-64E79B145D8C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8B9474-979C-E99E-0369-8348DC1BCB6A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B00245-6685-0148-1BB0-F9654D137635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162CBF-E860-60E0-4FE5-F1D4A2E5214A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E45544-57D3-5B89-13C1-1A4EA363CE2E}"/>
              </a:ext>
            </a:extLst>
          </p:cNvPr>
          <p:cNvSpPr/>
          <p:nvPr/>
        </p:nvSpPr>
        <p:spPr>
          <a:xfrm>
            <a:off x="3411451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93C5D-0B56-6CAF-CCE9-288286064210}"/>
              </a:ext>
            </a:extLst>
          </p:cNvPr>
          <p:cNvSpPr txBox="1"/>
          <p:nvPr/>
        </p:nvSpPr>
        <p:spPr>
          <a:xfrm>
            <a:off x="341784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F99500-ADEF-7130-6310-C0622408D4A1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ipboard with a pen and a bell&#10;&#10;AI-generated content may be incorrect.">
            <a:extLst>
              <a:ext uri="{FF2B5EF4-FFF2-40B4-BE49-F238E27FC236}">
                <a16:creationId xmlns:a16="http://schemas.microsoft.com/office/drawing/2014/main" id="{1C6C92EA-A877-1D9F-1FCC-2B93C2E98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06" y="643376"/>
            <a:ext cx="2743284" cy="2193646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993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687BD7-3C0F-B0FF-F424-412B285F6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5E20-D470-890A-16CB-4582BC2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From SSAE 16 to SSAE 18: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00412-45E7-4409-B161-69CB8B7A91D7}"/>
              </a:ext>
            </a:extLst>
          </p:cNvPr>
          <p:cNvSpPr txBox="1"/>
          <p:nvPr/>
        </p:nvSpPr>
        <p:spPr>
          <a:xfrm>
            <a:off x="914400" y="2011680"/>
            <a:ext cx="10241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SSAE 18 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succeeded SSAE 16 with a broader scope.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It places greater emphasis on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monitoring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sub-service organizations.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standard enhances the value of the report for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due diligence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It aligns more closely with other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international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standards.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makes SSAE 18 a more robust and relevant standard for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government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agencies.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DBDD3B6-1328-9AC5-0D89-43B26FA2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198E79-1397-D4AE-FECA-36ABCAAD2025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ABBC3-86FC-E17B-AD27-540A4F869891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72F2E-777F-B669-E6FC-CFAEA39E46B3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3DA80-98A5-5A1F-C73C-8B035D7EB83E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C5F8F-BE9F-B1C5-A381-883AF63F421F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C8BE5-76A5-903F-1E91-70CFD78E823F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DA645D-874C-2A09-8ED5-7F0522F25374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73648E-91F0-BB1A-F76D-75348C1B7B06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468B1B-0287-6B04-8E97-A82C4E2A65B2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8FF0AF-BE47-7A23-9386-32ECDB865548}"/>
              </a:ext>
            </a:extLst>
          </p:cNvPr>
          <p:cNvSpPr/>
          <p:nvPr/>
        </p:nvSpPr>
        <p:spPr>
          <a:xfrm>
            <a:off x="3411451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BE60B9-FBAC-F809-87F8-F60F58C6C9DF}"/>
              </a:ext>
            </a:extLst>
          </p:cNvPr>
          <p:cNvSpPr txBox="1"/>
          <p:nvPr/>
        </p:nvSpPr>
        <p:spPr>
          <a:xfrm>
            <a:off x="341784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4D5D34-D9B3-E37F-A99F-69C6E8D37C8C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orful bar graph with a purple arrow&#10;&#10;AI-generated content may be incorrect.">
            <a:extLst>
              <a:ext uri="{FF2B5EF4-FFF2-40B4-BE49-F238E27FC236}">
                <a16:creationId xmlns:a16="http://schemas.microsoft.com/office/drawing/2014/main" id="{E0C34E58-4FD5-1764-0E7B-83E65AFD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78" y="914400"/>
            <a:ext cx="1647712" cy="1647712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6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BE3B44-F661-8B5C-B8E8-DECFE2361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F0E9-10A5-5AE3-FDB2-B765B5E5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The Benefit of SSAE 16 Type II: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4E0F9-6853-156D-B305-B2B8A21AEE1F}"/>
              </a:ext>
            </a:extLst>
          </p:cNvPr>
          <p:cNvSpPr txBox="1"/>
          <p:nvPr/>
        </p:nvSpPr>
        <p:spPr>
          <a:xfrm>
            <a:off x="914400" y="2011680"/>
            <a:ext cx="10241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A SOC 1 Type II report provides a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 critical layer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of assurance.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It reduces the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audit burden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on the government agency's own auditors.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report enhances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trust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credibility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in the cloud provider.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assurance confirms that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financial data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is handled with due care.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However, it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does not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provide comprehensive security assurance for the entire environment.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F4B89E-A222-73A4-4144-BE8504E58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00CB57-85DD-F1A4-BAAD-7419A40E972D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78E7A-2BA3-29A4-EFA6-A31D7916AB57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BFF2D-1AAE-395A-9BF8-C14725F318BA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D32E7-6037-2290-5D53-964EE148E5B2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1586AE-A593-1A54-EE74-687E44D94749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D0B20-DF40-C189-FF19-D6708E9503A9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A4ACF8-62B7-4E0F-6B42-DB6D58397040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1BDAB3-B3B6-C400-A7F0-2CA22F057D67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3E6F06-D31A-61D0-A127-CC4F953EC17D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469345A-8949-F1D4-4C34-4F34B67AE518}"/>
              </a:ext>
            </a:extLst>
          </p:cNvPr>
          <p:cNvSpPr/>
          <p:nvPr/>
        </p:nvSpPr>
        <p:spPr>
          <a:xfrm>
            <a:off x="3411451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08611E-806B-2819-1A5F-C06A3A2917AE}"/>
              </a:ext>
            </a:extLst>
          </p:cNvPr>
          <p:cNvSpPr txBox="1"/>
          <p:nvPr/>
        </p:nvSpPr>
        <p:spPr>
          <a:xfrm>
            <a:off x="341784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4E214B-D9D8-AFF3-5D92-267931544B63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handshake&#10;&#10;AI-generated content may be incorrect.">
            <a:extLst>
              <a:ext uri="{FF2B5EF4-FFF2-40B4-BE49-F238E27FC236}">
                <a16:creationId xmlns:a16="http://schemas.microsoft.com/office/drawing/2014/main" id="{A53CBAB6-5CEE-70FF-FB2F-EE8953DAC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98" y="751085"/>
            <a:ext cx="1920140" cy="1440937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563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629F46-1757-361E-10E9-9362C2C06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1B36-2682-3C69-8C56-0557DACA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The ISO 27001 Framework: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A9C8A-71A6-DC54-B4D5-E1CF56B563E0}"/>
              </a:ext>
            </a:extLst>
          </p:cNvPr>
          <p:cNvSpPr txBox="1"/>
          <p:nvPr/>
        </p:nvSpPr>
        <p:spPr>
          <a:xfrm>
            <a:off x="914400" y="2011680"/>
            <a:ext cx="10241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ISO 27001 is the international standard for an Information Security Management System (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ISMS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).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It provides a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systematic framework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for information security.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framework is based on a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Plan-Do-Check-Act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(PDCA) cycle.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ISO 27002 provides the companion guidance on control implementation.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is a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risk-based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, rather than a checklist, approach to security.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1B086F-98FE-A8FE-C735-E2D5FF09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7C9343-FCC1-D637-6EA3-36C2F0294349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64CDE-7AAD-ACAC-0087-BADB9D637C30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E3257-8FAE-C3F5-128B-51EADAF0B575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E0B4D-4843-B7EB-36D7-85D4A229D7C0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22ADD-64D3-6946-2D4D-17A05AA28ED6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01636D-A050-CF2A-EBF9-6FA3E6D4945D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E18A8-4073-BB7D-5532-8668D7F8B9B7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80DCCE-D27F-3E02-A54B-CA39300EF4D7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5AA15-9190-D5D6-53D3-B46611D9EF88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FA9C2A-46A6-244F-E1A3-671A4968B977}"/>
              </a:ext>
            </a:extLst>
          </p:cNvPr>
          <p:cNvSpPr/>
          <p:nvPr/>
        </p:nvSpPr>
        <p:spPr>
          <a:xfrm>
            <a:off x="5311460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4D11E-FFBA-C3A6-BE6D-ED3E71CA1420}"/>
              </a:ext>
            </a:extLst>
          </p:cNvPr>
          <p:cNvSpPr txBox="1"/>
          <p:nvPr/>
        </p:nvSpPr>
        <p:spPr>
          <a:xfrm>
            <a:off x="5316399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B29975-3F36-7A4E-05CF-EFAE8E0B2932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orful circle with check marks&#10;&#10;AI-generated content may be incorrect.">
            <a:extLst>
              <a:ext uri="{FF2B5EF4-FFF2-40B4-BE49-F238E27FC236}">
                <a16:creationId xmlns:a16="http://schemas.microsoft.com/office/drawing/2014/main" id="{2D5AF321-76A3-345B-47D6-40BA231D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756" y="836573"/>
            <a:ext cx="1190144" cy="11901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92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05B901-2839-48C3-A324-CD45EACC6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D96C-728B-31D8-8363-DECCFDEB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A Risk-Driven Approach: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84662-B268-704F-09D6-C3A572834BB9}"/>
              </a:ext>
            </a:extLst>
          </p:cNvPr>
          <p:cNvSpPr txBox="1"/>
          <p:nvPr/>
        </p:nvSpPr>
        <p:spPr>
          <a:xfrm>
            <a:off x="914400" y="2011680"/>
            <a:ext cx="1020376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ISO 27001 requires a comprehensive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risk management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process.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process includes risk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identification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,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analysis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,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evaluation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It mandates a structured approach to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treating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or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mitigating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identified risks.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approach aligns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security decisions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with the organization's business objectives.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process culminates in a Statement of Applicability (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SoA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) document.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5488935-77D6-BC9F-DD07-69967526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5313A2-0A57-4BE7-E626-111DE107E703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96F45-5777-29F5-A3AB-FB2FC6EDE294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21D85-CE38-E842-D6F2-D738FDE2BD67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A153C-DEC8-4A12-D605-D9B2133C8232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6D8FE-D529-47A9-32D2-706491BEE971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94A7A-F1F0-3D9D-8191-433E0AA10699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2592C6-AEDF-9224-91D9-49118E105D65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DEE6DA-0CFB-765F-3E38-342BFB026489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140DC-B8F4-0A40-A750-5F7589E4D840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B021D2-686E-E7B1-8287-E82B6D997493}"/>
              </a:ext>
            </a:extLst>
          </p:cNvPr>
          <p:cNvSpPr/>
          <p:nvPr/>
        </p:nvSpPr>
        <p:spPr>
          <a:xfrm>
            <a:off x="5311460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DFB9E-1B15-5156-0155-552083FFB2A2}"/>
              </a:ext>
            </a:extLst>
          </p:cNvPr>
          <p:cNvSpPr txBox="1"/>
          <p:nvPr/>
        </p:nvSpPr>
        <p:spPr>
          <a:xfrm>
            <a:off x="5316399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1685C7-71F5-8489-40B3-3C0922C3820A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yellow triangle with a exclamation mark&#10;&#10;AI-generated content may be incorrect.">
            <a:extLst>
              <a:ext uri="{FF2B5EF4-FFF2-40B4-BE49-F238E27FC236}">
                <a16:creationId xmlns:a16="http://schemas.microsoft.com/office/drawing/2014/main" id="{8C3E3A7F-9B19-D4DC-8286-993AA11B8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816" y="293174"/>
            <a:ext cx="2245975" cy="2245975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53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2E8D01-557A-0D1B-606D-3AA5D6421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7C0F-E904-8903-6145-E312BB75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58" y="685800"/>
            <a:ext cx="971034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F3EF"/>
                </a:solidFill>
                <a:latin typeface="Spectral" pitchFamily="2" charset="0"/>
              </a:rPr>
              <a:t>The Value of ISO 27001: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E3FE3-1E28-4DB0-E56A-2AC3B97992AF}"/>
              </a:ext>
            </a:extLst>
          </p:cNvPr>
          <p:cNvSpPr txBox="1"/>
          <p:nvPr/>
        </p:nvSpPr>
        <p:spPr>
          <a:xfrm>
            <a:off x="914400" y="2011680"/>
            <a:ext cx="102037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ISO 27001 certification proves an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operational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auditable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ISMS.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It provides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assurance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in the overall security posture </a:t>
            </a:r>
            <a:r>
              <a:rPr lang="en-US" sz="2400" i="1" dirty="0">
                <a:solidFill>
                  <a:srgbClr val="F9F3EF"/>
                </a:solidFill>
                <a:latin typeface="Spectral" pitchFamily="2" charset="0"/>
              </a:rPr>
              <a:t>"of the cloud.“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This certification adds another layer of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trust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and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credibility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for the agency.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The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Statement of Applicability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 is a key document for review.</a:t>
            </a:r>
          </a:p>
          <a:p>
            <a:endParaRPr lang="en-US" sz="2400" dirty="0">
              <a:solidFill>
                <a:srgbClr val="F9F3EF"/>
              </a:solidFill>
              <a:latin typeface="Spectra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But it </a:t>
            </a:r>
            <a:r>
              <a:rPr lang="en-US" sz="2400" b="1" dirty="0">
                <a:solidFill>
                  <a:srgbClr val="F9F3EF"/>
                </a:solidFill>
                <a:latin typeface="Spectral" pitchFamily="2" charset="0"/>
              </a:rPr>
              <a:t>does not </a:t>
            </a:r>
            <a:r>
              <a:rPr lang="en-US" sz="2400" dirty="0">
                <a:solidFill>
                  <a:srgbClr val="F9F3EF"/>
                </a:solidFill>
                <a:latin typeface="Spectral" pitchFamily="2" charset="0"/>
              </a:rPr>
              <a:t>specify the technical tools for implementing controls.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AE52433-FE22-19E8-3362-9FD7771F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91440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CBF132-944D-717E-65B2-4D3CCBDA7D18}"/>
              </a:ext>
            </a:extLst>
          </p:cNvPr>
          <p:cNvSpPr/>
          <p:nvPr/>
        </p:nvSpPr>
        <p:spPr>
          <a:xfrm>
            <a:off x="1519288" y="285629"/>
            <a:ext cx="9153427" cy="392626"/>
          </a:xfrm>
          <a:prstGeom prst="roundRect">
            <a:avLst>
              <a:gd name="adj" fmla="val 50000"/>
            </a:avLst>
          </a:prstGeom>
          <a:solidFill>
            <a:srgbClr val="1B3C53"/>
          </a:solidFill>
          <a:ln w="19050" cap="rnd">
            <a:solidFill>
              <a:srgbClr val="F9F3EF"/>
            </a:solidFill>
            <a:round/>
          </a:ln>
          <a:effectLst>
            <a:innerShdw blurRad="1524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DF192-A4F5-8DEE-4A30-ECB0BDD278F8}"/>
              </a:ext>
            </a:extLst>
          </p:cNvPr>
          <p:cNvSpPr txBox="1"/>
          <p:nvPr/>
        </p:nvSpPr>
        <p:spPr>
          <a:xfrm>
            <a:off x="1519287" y="33980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1F0AB-84FA-B5C8-65E4-7556F19EE0BE}"/>
              </a:ext>
            </a:extLst>
          </p:cNvPr>
          <p:cNvSpPr txBox="1"/>
          <p:nvPr/>
        </p:nvSpPr>
        <p:spPr>
          <a:xfrm>
            <a:off x="3417844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Assurance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29406-E6E2-3282-DF25-3FF52D3A4717}"/>
              </a:ext>
            </a:extLst>
          </p:cNvPr>
          <p:cNvSpPr txBox="1"/>
          <p:nvPr/>
        </p:nvSpPr>
        <p:spPr>
          <a:xfrm>
            <a:off x="5316402" y="340077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E95B25-E24A-61B7-D367-16BEB68BDA2E}"/>
              </a:ext>
            </a:extLst>
          </p:cNvPr>
          <p:cNvSpPr txBox="1"/>
          <p:nvPr/>
        </p:nvSpPr>
        <p:spPr>
          <a:xfrm>
            <a:off x="7214961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EDBEE5-A9F7-72BF-FC6C-98D7E606DF70}"/>
              </a:ext>
            </a:extLst>
          </p:cNvPr>
          <p:cNvSpPr txBox="1"/>
          <p:nvPr/>
        </p:nvSpPr>
        <p:spPr>
          <a:xfrm>
            <a:off x="9116568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9F3EF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05DFF6-4121-F834-00EE-2F25390CB59A}"/>
              </a:ext>
            </a:extLst>
          </p:cNvPr>
          <p:cNvCxnSpPr>
            <a:cxnSpLocks/>
          </p:cNvCxnSpPr>
          <p:nvPr/>
        </p:nvCxnSpPr>
        <p:spPr>
          <a:xfrm>
            <a:off x="3282952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CC16E1-F38F-15BF-2927-E4F4337AF93F}"/>
              </a:ext>
            </a:extLst>
          </p:cNvPr>
          <p:cNvCxnSpPr>
            <a:cxnSpLocks/>
          </p:cNvCxnSpPr>
          <p:nvPr/>
        </p:nvCxnSpPr>
        <p:spPr>
          <a:xfrm>
            <a:off x="5106989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5C8FE0-C051-1EBF-FDBB-1A7AA0CB6E93}"/>
              </a:ext>
            </a:extLst>
          </p:cNvPr>
          <p:cNvCxnSpPr>
            <a:cxnSpLocks/>
          </p:cNvCxnSpPr>
          <p:nvPr/>
        </p:nvCxnSpPr>
        <p:spPr>
          <a:xfrm>
            <a:off x="7148285" y="285629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B599CB-4554-A8F5-B918-9F14FFCEBCC1}"/>
              </a:ext>
            </a:extLst>
          </p:cNvPr>
          <p:cNvSpPr/>
          <p:nvPr/>
        </p:nvSpPr>
        <p:spPr>
          <a:xfrm>
            <a:off x="5311460" y="285629"/>
            <a:ext cx="1559194" cy="39262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23B87-301C-092A-EEE9-07203976D6EE}"/>
              </a:ext>
            </a:extLst>
          </p:cNvPr>
          <p:cNvSpPr txBox="1"/>
          <p:nvPr/>
        </p:nvSpPr>
        <p:spPr>
          <a:xfrm>
            <a:off x="5316399" y="335599"/>
            <a:ext cx="155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B3C53"/>
                </a:solidFill>
                <a:effectLst>
                  <a:outerShdw dir="5400000" algn="ctr" rotWithShape="0">
                    <a:srgbClr val="D2C1B6"/>
                  </a:outerShdw>
                </a:effectLst>
                <a:latin typeface="Spectral" pitchFamily="2" charset="0"/>
              </a:rPr>
              <a:t>Governance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6D86AA-AD89-C00E-AC0A-C488BB71A579}"/>
              </a:ext>
            </a:extLst>
          </p:cNvPr>
          <p:cNvCxnSpPr>
            <a:cxnSpLocks/>
          </p:cNvCxnSpPr>
          <p:nvPr/>
        </p:nvCxnSpPr>
        <p:spPr>
          <a:xfrm>
            <a:off x="8836068" y="293174"/>
            <a:ext cx="0" cy="392626"/>
          </a:xfrm>
          <a:prstGeom prst="line">
            <a:avLst/>
          </a:prstGeom>
          <a:ln>
            <a:solidFill>
              <a:srgbClr val="F9F3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aper with a medal&#10;&#10;AI-generated content may be incorrect.">
            <a:extLst>
              <a:ext uri="{FF2B5EF4-FFF2-40B4-BE49-F238E27FC236}">
                <a16:creationId xmlns:a16="http://schemas.microsoft.com/office/drawing/2014/main" id="{DCCEFD65-A7A8-C66F-8E09-38B3010AB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609" y="728225"/>
            <a:ext cx="1347291" cy="1347291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09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934</Words>
  <Application>Microsoft Office PowerPoint</Application>
  <PresentationFormat>Widescreen</PresentationFormat>
  <Paragraphs>215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Courier New</vt:lpstr>
      <vt:lpstr>Arial</vt:lpstr>
      <vt:lpstr>Aptos Display</vt:lpstr>
      <vt:lpstr>Spectral</vt:lpstr>
      <vt:lpstr>Aptos</vt:lpstr>
      <vt:lpstr>Office Theme</vt:lpstr>
      <vt:lpstr>Safeguarding Government Data in Cloud</vt:lpstr>
      <vt:lpstr>Safeguarding Government Data in Cloud</vt:lpstr>
      <vt:lpstr>PowerPoint Presentation</vt:lpstr>
      <vt:lpstr>What is SSAE 16 Type II?</vt:lpstr>
      <vt:lpstr>From SSAE 16 to SSAE 18:</vt:lpstr>
      <vt:lpstr>The Benefit of SSAE 16 Type II:</vt:lpstr>
      <vt:lpstr>The ISO 27001 Framework:</vt:lpstr>
      <vt:lpstr>A Risk-Driven Approach:</vt:lpstr>
      <vt:lpstr>The Value of ISO 27001:</vt:lpstr>
      <vt:lpstr>Cloud-Native Security Tools:</vt:lpstr>
      <vt:lpstr> SIEM and Centralized Logging:</vt:lpstr>
      <vt:lpstr>Tools in Practice:</vt:lpstr>
      <vt:lpstr>Summary and Final Thought: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16</cp:revision>
  <dcterms:created xsi:type="dcterms:W3CDTF">2025-08-27T10:21:10Z</dcterms:created>
  <dcterms:modified xsi:type="dcterms:W3CDTF">2025-08-29T07:20:21Z</dcterms:modified>
</cp:coreProperties>
</file>